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78" r:id="rId2"/>
    <p:sldId id="279" r:id="rId3"/>
    <p:sldId id="281" r:id="rId4"/>
    <p:sldId id="280" r:id="rId5"/>
  </p:sldIdLst>
  <p:sldSz cx="9144000" cy="6858000" type="screen4x3"/>
  <p:notesSz cx="6858000" cy="9144000"/>
  <p:defaultTextStyle>
    <a:defPPr>
      <a:defRPr lang="en-US"/>
    </a:defPPr>
    <a:lvl1pPr marL="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002F"/>
    <a:srgbClr val="9C8D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48E73-9982-9B45-974F-12EEC2946B21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A60EE-E913-354F-9C2F-D1B35C4E6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08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9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311150"/>
            <a:ext cx="2262188" cy="6632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9" y="311150"/>
            <a:ext cx="6637337" cy="6632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8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8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0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1" y="1812925"/>
            <a:ext cx="4449763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6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21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7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1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5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1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14CD3-B2C3-D44E-AB73-D4BF4A678D51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4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0" indent="-342860" algn="l" defTabSz="45714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defTabSz="45714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defTabSz="45714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defTabSz="45714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defTabSz="45714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akron.edu/parking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chenry@uakron.edu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akron.edu/controller/payroll.dot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M-1016-32800_GeneralPP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5251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9799"/>
            <a:ext cx="8229600" cy="762001"/>
          </a:xfrm>
        </p:spPr>
        <p:txBody>
          <a:bodyPr anchor="b"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002F"/>
                </a:solidFill>
                <a:latin typeface="Georgia"/>
                <a:cs typeface="Georgia"/>
              </a:rPr>
              <a:t>ACADEMICS- Eligibility</a:t>
            </a:r>
            <a:endParaRPr lang="en-US" sz="3200" b="1" dirty="0">
              <a:solidFill>
                <a:srgbClr val="00002F"/>
              </a:solidFill>
              <a:latin typeface="Georgia"/>
              <a:cs typeface="Georgi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192097"/>
            <a:ext cx="8308428" cy="1009231"/>
          </a:xfrm>
        </p:spPr>
        <p:txBody>
          <a:bodyPr anchor="b">
            <a:noAutofit/>
          </a:bodyPr>
          <a:lstStyle/>
          <a:p>
            <a:endParaRPr lang="en-US" sz="3000" dirty="0" smtClean="0">
              <a:latin typeface="Georgia" panose="02040502050405020303" pitchFamily="18" charset="0"/>
              <a:hlinkClick r:id="rId3"/>
            </a:endParaRPr>
          </a:p>
          <a:p>
            <a:r>
              <a:rPr lang="en-US" sz="1900" dirty="0" smtClean="0">
                <a:latin typeface="Georgia" panose="02040502050405020303" pitchFamily="18" charset="0"/>
              </a:rPr>
              <a:t>I-9 Forms</a:t>
            </a:r>
          </a:p>
          <a:p>
            <a:endParaRPr lang="en-US" sz="800" dirty="0" smtClean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 smtClean="0">
                <a:latin typeface="Georgia" panose="02040502050405020303" pitchFamily="18" charset="0"/>
              </a:rPr>
              <a:t>All Graduate Assistants are required to complete the I-9 form for the Graduate School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 smtClean="0">
                <a:latin typeface="Georgia" panose="02040502050405020303" pitchFamily="18" charset="0"/>
              </a:rPr>
              <a:t>You will fill out the I-9 in your home department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 smtClean="0">
                <a:latin typeface="Georgia" panose="02040502050405020303" pitchFamily="18" charset="0"/>
              </a:rPr>
              <a:t>You will not be paid until the Graduate School has received your I-9</a:t>
            </a:r>
          </a:p>
          <a:p>
            <a:pPr marL="742896" lvl="1" indent="-285750">
              <a:buFont typeface="Arial" panose="020B0604020202020204" pitchFamily="34" charset="0"/>
              <a:buChar char="•"/>
            </a:pPr>
            <a:r>
              <a:rPr lang="en-US" sz="1500" dirty="0" smtClean="0">
                <a:latin typeface="Georgia" panose="02040502050405020303" pitchFamily="18" charset="0"/>
              </a:rPr>
              <a:t>Purpose – to document that both citizens and non-citizens are authorized to work in the US.  It is required by Homeland Security and MUST be completed by ALL graduate assistants.</a:t>
            </a:r>
          </a:p>
          <a:p>
            <a:pPr marL="742896" lvl="1" indent="-285750">
              <a:buFont typeface="Arial" panose="020B0604020202020204" pitchFamily="34" charset="0"/>
              <a:buChar char="•"/>
            </a:pPr>
            <a:r>
              <a:rPr lang="en-US" sz="1500" dirty="0" smtClean="0">
                <a:latin typeface="Georgia" panose="02040502050405020303" pitchFamily="18" charset="0"/>
              </a:rPr>
              <a:t>Most commonly accepted identification is passport or driver’s license AND social security card – list of acceptable documents on website</a:t>
            </a:r>
          </a:p>
        </p:txBody>
      </p:sp>
    </p:spTree>
    <p:extLst>
      <p:ext uri="{BB962C8B-B14F-4D97-AF65-F5344CB8AC3E}">
        <p14:creationId xmlns:p14="http://schemas.microsoft.com/office/powerpoint/2010/main" val="310404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M-1016-32800_GeneralPP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9799"/>
            <a:ext cx="8229600" cy="762001"/>
          </a:xfrm>
        </p:spPr>
        <p:txBody>
          <a:bodyPr anchor="b">
            <a:normAutofit/>
          </a:bodyPr>
          <a:lstStyle/>
          <a:p>
            <a:r>
              <a:rPr lang="en-US" sz="3200" dirty="0">
                <a:latin typeface="Georgia" panose="02040502050405020303" pitchFamily="18" charset="0"/>
              </a:rPr>
              <a:t>Payroll Forms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835" y="1860061"/>
            <a:ext cx="8308428" cy="3821724"/>
          </a:xfrm>
        </p:spPr>
        <p:txBody>
          <a:bodyPr anchor="b">
            <a:noAutofit/>
          </a:bodyPr>
          <a:lstStyle/>
          <a:p>
            <a:endParaRPr lang="en-US" sz="800" dirty="0" smtClean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 smtClean="0">
                <a:latin typeface="Georgia" panose="02040502050405020303" pitchFamily="18" charset="0"/>
              </a:rPr>
              <a:t>International students: e-mail Brenda McHenry at </a:t>
            </a:r>
            <a:r>
              <a:rPr lang="en-US" sz="1900" dirty="0" smtClean="0">
                <a:latin typeface="Georgia" panose="02040502050405020303" pitchFamily="18" charset="0"/>
                <a:hlinkClick r:id="rId3"/>
              </a:rPr>
              <a:t>mchenry@uakron.edu</a:t>
            </a:r>
            <a:endParaRPr lang="en-US" sz="1900" dirty="0" smtClean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>
                <a:latin typeface="Georgia" panose="02040502050405020303" pitchFamily="18" charset="0"/>
              </a:rPr>
              <a:t>2018 W-4 </a:t>
            </a:r>
            <a:r>
              <a:rPr lang="en-US" sz="1900" dirty="0" smtClean="0">
                <a:latin typeface="Georgia" panose="02040502050405020303" pitchFamily="18" charset="0"/>
              </a:rPr>
              <a:t>Form/Ohio </a:t>
            </a:r>
            <a:r>
              <a:rPr lang="en-US" sz="1900" dirty="0">
                <a:latin typeface="Georgia" panose="02040502050405020303" pitchFamily="18" charset="0"/>
              </a:rPr>
              <a:t>IT-4 </a:t>
            </a:r>
            <a:r>
              <a:rPr lang="en-US" sz="1900" dirty="0" smtClean="0">
                <a:latin typeface="Georgia" panose="02040502050405020303" pitchFamily="18" charset="0"/>
              </a:rPr>
              <a:t>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 smtClean="0">
                <a:latin typeface="Georgia" panose="02040502050405020303" pitchFamily="18" charset="0"/>
              </a:rPr>
              <a:t>Form </a:t>
            </a:r>
            <a:r>
              <a:rPr lang="en-US" sz="1900" dirty="0">
                <a:latin typeface="Georgia" panose="02040502050405020303" pitchFamily="18" charset="0"/>
              </a:rPr>
              <a:t>SSA-1945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 smtClean="0">
                <a:latin typeface="Georgia" panose="02040502050405020303" pitchFamily="18" charset="0"/>
              </a:rPr>
              <a:t>Direct </a:t>
            </a:r>
            <a:r>
              <a:rPr lang="en-US" sz="1900" dirty="0">
                <a:latin typeface="Georgia" panose="02040502050405020303" pitchFamily="18" charset="0"/>
              </a:rPr>
              <a:t>Deposit Form (pick-up 1</a:t>
            </a:r>
            <a:r>
              <a:rPr lang="en-US" sz="1900" baseline="30000" dirty="0">
                <a:latin typeface="Georgia" panose="02040502050405020303" pitchFamily="18" charset="0"/>
              </a:rPr>
              <a:t>st</a:t>
            </a:r>
            <a:r>
              <a:rPr lang="en-US" sz="1900" dirty="0">
                <a:latin typeface="Georgia" panose="02040502050405020303" pitchFamily="18" charset="0"/>
              </a:rPr>
              <a:t> paycheck)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 smtClean="0">
                <a:latin typeface="Georgia" panose="02040502050405020303" pitchFamily="18" charset="0"/>
              </a:rPr>
              <a:t>OPERS Exemption </a:t>
            </a:r>
            <a:r>
              <a:rPr lang="en-US" sz="1900" dirty="0">
                <a:latin typeface="Georgia" panose="02040502050405020303" pitchFamily="18" charset="0"/>
              </a:rPr>
              <a:t>Form </a:t>
            </a:r>
            <a:r>
              <a:rPr lang="en-US" sz="1900" dirty="0" smtClean="0">
                <a:latin typeface="Georgia" panose="02040502050405020303" pitchFamily="18" charset="0"/>
              </a:rPr>
              <a:t>or Election Form for Students</a:t>
            </a:r>
          </a:p>
          <a:p>
            <a:pPr lvl="1"/>
            <a:r>
              <a:rPr lang="en-US" sz="1100" dirty="0" smtClean="0">
                <a:latin typeface="Georgia" panose="02040502050405020303" pitchFamily="18" charset="0"/>
              </a:rPr>
              <a:t>Hired on or after September 28, 2016</a:t>
            </a:r>
            <a:endParaRPr lang="en-US" sz="11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 smtClean="0">
                <a:latin typeface="Georgia" panose="02040502050405020303" pitchFamily="18" charset="0"/>
              </a:rPr>
              <a:t>SERS Exemption Form or Membership Record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 smtClean="0">
                <a:latin typeface="Georgia" panose="02040502050405020303" pitchFamily="18" charset="0"/>
              </a:rPr>
              <a:t>30 </a:t>
            </a:r>
            <a:r>
              <a:rPr lang="en-US" sz="1900" dirty="0">
                <a:latin typeface="Georgia" panose="02040502050405020303" pitchFamily="18" charset="0"/>
              </a:rPr>
              <a:t>days from date of hire to submit an exemption 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 smtClean="0">
                <a:latin typeface="Georgia" panose="02040502050405020303" pitchFamily="18" charset="0"/>
              </a:rPr>
              <a:t>Forms available on the Payroll Forms web page</a:t>
            </a:r>
          </a:p>
          <a:p>
            <a:pPr lvl="1"/>
            <a:endParaRPr lang="en-US" sz="13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96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M-1016-32800_GeneralPP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7" y="80718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835" y="984738"/>
            <a:ext cx="8308428" cy="4986216"/>
          </a:xfrm>
        </p:spPr>
        <p:txBody>
          <a:bodyPr anchor="b">
            <a:noAutofit/>
          </a:bodyPr>
          <a:lstStyle/>
          <a:p>
            <a:pPr lvl="0" algn="ctr" defTabSz="914400" eaLnBrk="0" fontAlgn="base" hangingPunct="0">
              <a:spcAft>
                <a:spcPct val="0"/>
              </a:spcAft>
              <a:buClr>
                <a:srgbClr val="333399"/>
              </a:buClr>
            </a:pPr>
            <a:r>
              <a:rPr lang="en-US" sz="2000" kern="0" dirty="0" smtClean="0">
                <a:latin typeface="Garamond" pitchFamily="18" charset="0"/>
                <a:cs typeface="Arial"/>
              </a:rPr>
              <a:t>Graduate Teaching Assistants</a:t>
            </a:r>
          </a:p>
          <a:p>
            <a:pPr marL="342900" lvl="0" indent="-342900" defTabSz="914400" eaLnBrk="0" fontAlgn="base" hangingPunct="0">
              <a:spcAft>
                <a:spcPct val="0"/>
              </a:spcAft>
              <a:buClr>
                <a:srgbClr val="333399"/>
              </a:buClr>
              <a:buFont typeface="Times" pitchFamily="-112" charset="0"/>
              <a:buChar char="•"/>
            </a:pPr>
            <a:r>
              <a:rPr lang="en-US" sz="1800" b="0" kern="0" dirty="0" smtClean="0">
                <a:latin typeface="Garamond" pitchFamily="18" charset="0"/>
                <a:cs typeface="Arial"/>
              </a:rPr>
              <a:t>If </a:t>
            </a:r>
            <a:r>
              <a:rPr lang="en-US" sz="1800" b="0" kern="0" dirty="0">
                <a:latin typeface="Garamond" pitchFamily="18" charset="0"/>
                <a:cs typeface="Arial"/>
              </a:rPr>
              <a:t>you are an active member in State Teachers Retirement System of Ohio (STRS) and you are </a:t>
            </a:r>
            <a:r>
              <a:rPr lang="en-US" sz="1800" i="1" kern="0" dirty="0">
                <a:latin typeface="Garamond" pitchFamily="18" charset="0"/>
                <a:cs typeface="Arial"/>
              </a:rPr>
              <a:t>not</a:t>
            </a:r>
            <a:r>
              <a:rPr lang="en-US" sz="1800" b="0" kern="0" dirty="0">
                <a:latin typeface="Garamond" pitchFamily="18" charset="0"/>
                <a:cs typeface="Arial"/>
              </a:rPr>
              <a:t> </a:t>
            </a:r>
            <a:r>
              <a:rPr lang="en-US" sz="1800" kern="0" dirty="0">
                <a:latin typeface="Garamond" pitchFamily="18" charset="0"/>
                <a:cs typeface="Arial"/>
              </a:rPr>
              <a:t>on a leave of absence </a:t>
            </a:r>
            <a:r>
              <a:rPr lang="en-US" sz="1800" b="0" kern="0" dirty="0">
                <a:latin typeface="Garamond" pitchFamily="18" charset="0"/>
                <a:cs typeface="Arial"/>
              </a:rPr>
              <a:t>from a teaching position covered by STRS Ohio, you may apply for exemption from contributions to STRS Ohio. </a:t>
            </a:r>
          </a:p>
          <a:p>
            <a:pPr marL="342900" lvl="0" indent="-342900" defTabSz="914400" eaLnBrk="0" fontAlgn="base" hangingPunct="0">
              <a:spcAft>
                <a:spcPct val="0"/>
              </a:spcAft>
              <a:buClr>
                <a:srgbClr val="333399"/>
              </a:buClr>
            </a:pPr>
            <a:r>
              <a:rPr lang="en-US" sz="1800" b="0" kern="0" dirty="0">
                <a:latin typeface="Garamond" pitchFamily="18" charset="0"/>
                <a:cs typeface="Arial"/>
              </a:rPr>
              <a:t>	Please consult the STRS Ohio website at </a:t>
            </a:r>
            <a:r>
              <a:rPr lang="en-US" sz="1800" u="sng" kern="0" dirty="0">
                <a:latin typeface="Garamond" pitchFamily="18" charset="0"/>
                <a:cs typeface="Arial"/>
              </a:rPr>
              <a:t>https://www.strsoh.org/employer/forms.html</a:t>
            </a:r>
            <a:r>
              <a:rPr lang="en-US" sz="1800" kern="0" dirty="0" smtClean="0">
                <a:latin typeface="Garamond" pitchFamily="18" charset="0"/>
                <a:cs typeface="Arial"/>
              </a:rPr>
              <a:t> </a:t>
            </a:r>
            <a:r>
              <a:rPr lang="en-US" sz="1800" b="0" kern="0" dirty="0">
                <a:latin typeface="Garamond" pitchFamily="18" charset="0"/>
                <a:cs typeface="Arial"/>
              </a:rPr>
              <a:t>for more information and an </a:t>
            </a:r>
            <a:r>
              <a:rPr lang="en-US" sz="1800" kern="0" dirty="0" smtClean="0">
                <a:latin typeface="Garamond" pitchFamily="18" charset="0"/>
                <a:cs typeface="Arial"/>
              </a:rPr>
              <a:t>“Exemption from Contributions for Student Employees” </a:t>
            </a:r>
            <a:r>
              <a:rPr lang="en-US" sz="1800" b="0" kern="0" dirty="0" smtClean="0">
                <a:latin typeface="Garamond" pitchFamily="18" charset="0"/>
                <a:cs typeface="Arial"/>
              </a:rPr>
              <a:t>form. </a:t>
            </a:r>
            <a:endParaRPr lang="en-US" sz="1800" b="0" kern="0" dirty="0">
              <a:latin typeface="Garamond" pitchFamily="18" charset="0"/>
              <a:cs typeface="Arial"/>
            </a:endParaRPr>
          </a:p>
          <a:p>
            <a:pPr marL="342900" lvl="0" indent="-342900" defTabSz="914400" eaLnBrk="0" fontAlgn="base" hangingPunct="0">
              <a:spcAft>
                <a:spcPct val="0"/>
              </a:spcAft>
              <a:buClr>
                <a:srgbClr val="333399"/>
              </a:buClr>
            </a:pPr>
            <a:endParaRPr lang="en-US" sz="1800" b="0" kern="0" dirty="0">
              <a:latin typeface="Garamond" pitchFamily="18" charset="0"/>
              <a:cs typeface="Arial"/>
            </a:endParaRPr>
          </a:p>
          <a:p>
            <a:pPr marL="342900" lvl="0" indent="-342900" defTabSz="914400" eaLnBrk="0" fontAlgn="base" hangingPunct="0">
              <a:spcAft>
                <a:spcPct val="0"/>
              </a:spcAft>
              <a:buClr>
                <a:srgbClr val="333399"/>
              </a:buClr>
              <a:buFont typeface="Times" pitchFamily="-112" charset="0"/>
              <a:buChar char="•"/>
            </a:pPr>
            <a:r>
              <a:rPr lang="en-US" sz="1800" b="0" kern="0" dirty="0">
                <a:latin typeface="Garamond" pitchFamily="18" charset="0"/>
                <a:cs typeface="Arial"/>
              </a:rPr>
              <a:t>If you are an active member in State Teachers Retirement System of Ohio (STRS) and </a:t>
            </a:r>
            <a:r>
              <a:rPr lang="en-US" sz="1800" kern="0" dirty="0">
                <a:latin typeface="Garamond" pitchFamily="18" charset="0"/>
                <a:cs typeface="Arial"/>
              </a:rPr>
              <a:t>on a leave of absence </a:t>
            </a:r>
            <a:r>
              <a:rPr lang="en-US" sz="1800" b="0" kern="0" dirty="0">
                <a:latin typeface="Garamond" pitchFamily="18" charset="0"/>
                <a:cs typeface="Arial"/>
              </a:rPr>
              <a:t>from a teaching position covered by STRS Ohio, or wish to contribute to STRS Ohio, you must complete a </a:t>
            </a:r>
            <a:r>
              <a:rPr lang="en-US" sz="1800" kern="0" dirty="0" smtClean="0">
                <a:latin typeface="Garamond" pitchFamily="18" charset="0"/>
                <a:cs typeface="Arial"/>
              </a:rPr>
              <a:t>“Member Information” </a:t>
            </a:r>
            <a:r>
              <a:rPr lang="en-US" sz="1800" b="0" kern="0" dirty="0">
                <a:latin typeface="Garamond" pitchFamily="18" charset="0"/>
                <a:cs typeface="Arial"/>
              </a:rPr>
              <a:t>form.  </a:t>
            </a:r>
          </a:p>
          <a:p>
            <a:pPr marL="342900" lvl="0" indent="-342900" defTabSz="914400" eaLnBrk="0" fontAlgn="base" hangingPunct="0">
              <a:spcAft>
                <a:spcPct val="0"/>
              </a:spcAft>
              <a:buClr>
                <a:srgbClr val="333399"/>
              </a:buClr>
            </a:pPr>
            <a:r>
              <a:rPr lang="en-US" sz="1800" b="0" kern="0" dirty="0">
                <a:latin typeface="Garamond" pitchFamily="18" charset="0"/>
                <a:cs typeface="Arial"/>
              </a:rPr>
              <a:t>	The form is available on the STRS Ohio website </a:t>
            </a:r>
            <a:r>
              <a:rPr lang="en-US" sz="1800" b="0" kern="0" dirty="0" smtClean="0">
                <a:latin typeface="Garamond" pitchFamily="18" charset="0"/>
                <a:cs typeface="Arial"/>
              </a:rPr>
              <a:t>at </a:t>
            </a:r>
            <a:r>
              <a:rPr lang="en-US" sz="2000" u="sng" kern="0" dirty="0">
                <a:latin typeface="Garamond" pitchFamily="18" charset="0"/>
                <a:cs typeface="Arial"/>
              </a:rPr>
              <a:t>https://www.strsoh.org/employer/forms.html</a:t>
            </a:r>
            <a:r>
              <a:rPr lang="en-US" sz="2000" kern="0" dirty="0">
                <a:latin typeface="Garamond" pitchFamily="18" charset="0"/>
                <a:cs typeface="Arial"/>
              </a:rPr>
              <a:t> .</a:t>
            </a:r>
            <a:endParaRPr lang="en-US" sz="1900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66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M-1016-32800_GeneralPP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5251"/>
            <a:ext cx="9144000" cy="685800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21218"/>
              </p:ext>
            </p:extLst>
          </p:nvPr>
        </p:nvGraphicFramePr>
        <p:xfrm>
          <a:off x="1583977" y="3571621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4769"/>
                <a:gridCol w="2735384"/>
                <a:gridCol w="144584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Last Name Begins</a:t>
                      </a:r>
                      <a:r>
                        <a:rPr lang="en-US" baseline="0" dirty="0" smtClean="0"/>
                        <a:t>  With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Sue Allshouse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– 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Carla </a:t>
                      </a:r>
                      <a:r>
                        <a:rPr lang="en-US" dirty="0" err="1" smtClean="0"/>
                        <a:t>Corsaro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Db – </a:t>
                      </a:r>
                      <a:r>
                        <a:rPr lang="en-US" dirty="0" err="1" smtClean="0"/>
                        <a:t>Hul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6555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Ruth Roberts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Hum – </a:t>
                      </a:r>
                      <a:r>
                        <a:rPr lang="en-US" dirty="0" err="1" smtClean="0"/>
                        <a:t>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6558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Annemarie Crouse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 – </a:t>
                      </a:r>
                      <a:r>
                        <a:rPr lang="en-US" dirty="0" err="1" smtClean="0"/>
                        <a:t>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6553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Sandy 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 – 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7206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1" y="1978240"/>
            <a:ext cx="81096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eorgia" panose="02040502050405020303" pitchFamily="18" charset="0"/>
              </a:rPr>
              <a:t>Submit all Payroll forms </a:t>
            </a:r>
            <a:r>
              <a:rPr lang="en-US" dirty="0" smtClean="0">
                <a:latin typeface="Georgia" panose="02040502050405020303" pitchFamily="18" charset="0"/>
              </a:rPr>
              <a:t>to the Payroll Office:</a:t>
            </a:r>
          </a:p>
          <a:p>
            <a:pPr algn="ctr"/>
            <a:endParaRPr lang="en-US" sz="1000" dirty="0">
              <a:latin typeface="Georgia" panose="02040502050405020303" pitchFamily="18" charset="0"/>
            </a:endParaRPr>
          </a:p>
          <a:p>
            <a:pPr algn="ctr"/>
            <a:r>
              <a:rPr lang="en-US" dirty="0" smtClean="0">
                <a:latin typeface="Georgia" panose="02040502050405020303" pitchFamily="18" charset="0"/>
              </a:rPr>
              <a:t>Administrative </a:t>
            </a:r>
            <a:r>
              <a:rPr lang="en-US" dirty="0">
                <a:latin typeface="Georgia" panose="02040502050405020303" pitchFamily="18" charset="0"/>
              </a:rPr>
              <a:t>Services Building (ASB)  Room 102</a:t>
            </a:r>
          </a:p>
          <a:p>
            <a:pPr algn="ctr"/>
            <a:r>
              <a:rPr lang="en-US" dirty="0">
                <a:latin typeface="Georgia" panose="02040502050405020303" pitchFamily="18" charset="0"/>
              </a:rPr>
              <a:t>185 East Mill Street, Akron, Ohio 44325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87731" y="3086236"/>
            <a:ext cx="2688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Questions?</a:t>
            </a:r>
            <a:endParaRPr lang="en-US" b="1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1374916" y="842812"/>
            <a:ext cx="6514122" cy="1166690"/>
          </a:xfrm>
        </p:spPr>
        <p:txBody>
          <a:bodyPr anchor="b">
            <a:noAutofit/>
          </a:bodyPr>
          <a:lstStyle/>
          <a:p>
            <a:pPr algn="ctr"/>
            <a:endParaRPr lang="en-US" sz="1500" dirty="0">
              <a:latin typeface="Georgia" panose="02040502050405020303" pitchFamily="18" charset="0"/>
            </a:endParaRPr>
          </a:p>
          <a:p>
            <a:pPr algn="ctr"/>
            <a:endParaRPr lang="en-US" sz="1500" dirty="0" smtClean="0">
              <a:latin typeface="Georgia" panose="02040502050405020303" pitchFamily="18" charset="0"/>
            </a:endParaRPr>
          </a:p>
          <a:p>
            <a:pPr algn="ctr"/>
            <a:endParaRPr lang="en-US" sz="1500" dirty="0">
              <a:latin typeface="Georgia" panose="02040502050405020303" pitchFamily="18" charset="0"/>
            </a:endParaRPr>
          </a:p>
          <a:p>
            <a:pPr algn="ctr"/>
            <a:r>
              <a:rPr lang="en-US" sz="1500" dirty="0" smtClean="0">
                <a:latin typeface="Georgia" panose="02040502050405020303" pitchFamily="18" charset="0"/>
              </a:rPr>
              <a:t>Biweekly payroll schedule</a:t>
            </a:r>
          </a:p>
          <a:p>
            <a:pPr algn="ctr"/>
            <a:r>
              <a:rPr lang="en-US" sz="1500" dirty="0">
                <a:latin typeface="Georgia" panose="02040502050405020303" pitchFamily="18" charset="0"/>
                <a:hlinkClick r:id="rId3"/>
              </a:rPr>
              <a:t>https://</a:t>
            </a:r>
            <a:r>
              <a:rPr lang="en-US" sz="1500" dirty="0" smtClean="0">
                <a:latin typeface="Georgia" panose="02040502050405020303" pitchFamily="18" charset="0"/>
                <a:hlinkClick r:id="rId3"/>
              </a:rPr>
              <a:t>www.uakron.edu/controller/payroll.dot</a:t>
            </a:r>
            <a:endParaRPr lang="en-US" sz="1500" dirty="0" smtClean="0">
              <a:latin typeface="Georgia" panose="02040502050405020303" pitchFamily="18" charset="0"/>
            </a:endParaRPr>
          </a:p>
          <a:p>
            <a:pPr algn="ctr"/>
            <a:endParaRPr lang="en-US" sz="1500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24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5888</TotalTime>
  <Words>277</Words>
  <Application>Microsoft Office PowerPoint</Application>
  <PresentationFormat>On-screen Show 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ACADEMICS- Eligibility</vt:lpstr>
      <vt:lpstr>Payroll Forms</vt:lpstr>
      <vt:lpstr>PowerPoint Presentation</vt:lpstr>
      <vt:lpstr>PowerPoint Presentation</vt:lpstr>
    </vt:vector>
  </TitlesOfParts>
  <Company>University of Akron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Standard User</dc:creator>
  <cp:lastModifiedBy>Blake,Heather A</cp:lastModifiedBy>
  <cp:revision>99</cp:revision>
  <cp:lastPrinted>2015-06-05T13:13:34Z</cp:lastPrinted>
  <dcterms:created xsi:type="dcterms:W3CDTF">2015-06-03T17:53:09Z</dcterms:created>
  <dcterms:modified xsi:type="dcterms:W3CDTF">2018-08-22T16:44:34Z</dcterms:modified>
</cp:coreProperties>
</file>